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8" r:id="rId1"/>
  </p:sldMasterIdLst>
  <p:notesMasterIdLst>
    <p:notesMasterId r:id="rId16"/>
  </p:notesMasterIdLst>
  <p:sldIdLst>
    <p:sldId id="256" r:id="rId2"/>
    <p:sldId id="272" r:id="rId3"/>
    <p:sldId id="257" r:id="rId4"/>
    <p:sldId id="258" r:id="rId5"/>
    <p:sldId id="259" r:id="rId6"/>
    <p:sldId id="260" r:id="rId7"/>
    <p:sldId id="263" r:id="rId8"/>
    <p:sldId id="264" r:id="rId9"/>
    <p:sldId id="261" r:id="rId10"/>
    <p:sldId id="273" r:id="rId11"/>
    <p:sldId id="262" r:id="rId12"/>
    <p:sldId id="275" r:id="rId13"/>
    <p:sldId id="270" r:id="rId14"/>
    <p:sldId id="27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5763138F-52B9-48D1-917C-ADEDA442D359}">
          <p14:sldIdLst>
            <p14:sldId id="256"/>
            <p14:sldId id="272"/>
            <p14:sldId id="257"/>
            <p14:sldId id="258"/>
            <p14:sldId id="259"/>
            <p14:sldId id="260"/>
            <p14:sldId id="263"/>
            <p14:sldId id="264"/>
            <p14:sldId id="261"/>
            <p14:sldId id="273"/>
            <p14:sldId id="262"/>
            <p14:sldId id="275"/>
            <p14:sldId id="270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ritz Berger" initials="MB" lastIdx="2" clrIdx="0">
    <p:extLst>
      <p:ext uri="{19B8F6BF-5375-455C-9EA6-DF929625EA0E}">
        <p15:presenceInfo xmlns:p15="http://schemas.microsoft.com/office/powerpoint/2012/main" userId="Moritz Berg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80" autoAdjust="0"/>
  </p:normalViewPr>
  <p:slideViewPr>
    <p:cSldViewPr snapToGrid="0">
      <p:cViewPr varScale="1">
        <p:scale>
          <a:sx n="68" d="100"/>
          <a:sy n="68" d="100"/>
        </p:scale>
        <p:origin x="90" y="72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3" Type="http://schemas.openxmlformats.org/officeDocument/2006/relationships/slide" Target="slides/slide3.xml"/><Relationship Id="rId7" Type="http://schemas.openxmlformats.org/officeDocument/2006/relationships/slide" Target="slides/slide7.xml"/><Relationship Id="rId2" Type="http://schemas.openxmlformats.org/officeDocument/2006/relationships/slide" Target="slides/slide2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3.xml"/><Relationship Id="rId5" Type="http://schemas.openxmlformats.org/officeDocument/2006/relationships/slide" Target="slides/slide5.xml"/><Relationship Id="rId10" Type="http://schemas.openxmlformats.org/officeDocument/2006/relationships/slide" Target="slides/slide11.xml"/><Relationship Id="rId4" Type="http://schemas.openxmlformats.org/officeDocument/2006/relationships/slide" Target="slides/slide4.xml"/><Relationship Id="rId9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ADC8B4-C01D-4C4B-B2C1-193EFE01F134}" type="datetimeFigureOut">
              <a:rPr lang="de-DE" smtClean="0"/>
              <a:t>16.03.2017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B3137-8FBE-4AF7-BF64-B35CB96DD3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6673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B3137-8FBE-4AF7-BF64-B35CB96DD36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4984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B3137-8FBE-4AF7-BF64-B35CB96DD36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9019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Fehler sehr klein, deswegen nicht sichtbar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B3137-8FBE-4AF7-BF64-B35CB96DD367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1390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05F87-A01E-4E59-84A9-D4B06E594730}" type="datetime1">
              <a:rPr lang="de-DE" smtClean="0"/>
              <a:t>16.03.2017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3774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BAA13-E667-49F5-B5FC-888D69788025}" type="datetime1">
              <a:rPr lang="de-DE" smtClean="0"/>
              <a:t>16.03.2017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1538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60FA9-1C5C-483F-9E75-8A06D8F0432C}" type="datetime1">
              <a:rPr lang="de-DE" smtClean="0"/>
              <a:t>16.03.2017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702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1CD7D-83DE-47EA-8CA7-72D53165801B}" type="datetime1">
              <a:rPr lang="de-DE" smtClean="0"/>
              <a:t>16.03.2017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0484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6F062-F227-446A-8065-0B487AA3B4A0}" type="datetime1">
              <a:rPr lang="de-DE" smtClean="0"/>
              <a:t>16.03.2017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9269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62A77-B875-486A-8AA7-B3723C0F6025}" type="datetime1">
              <a:rPr lang="de-DE" smtClean="0"/>
              <a:t>16.03.2017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8889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9F73A-EEB2-4ECC-BA5D-2FF390683CDC}" type="datetime1">
              <a:rPr lang="de-DE" smtClean="0"/>
              <a:t>16.03.2017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802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EC7B8-A847-45CD-A692-9AC7472C86BC}" type="datetime1">
              <a:rPr lang="de-DE" smtClean="0"/>
              <a:t>16.03.2017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742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6CF8E-FE1A-45AF-98DE-474C2ABB4357}" type="datetime1">
              <a:rPr lang="de-DE" smtClean="0"/>
              <a:t>16.03.2017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4182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0745C-6441-48F1-8273-95001BAE8440}" type="datetime1">
              <a:rPr lang="de-DE" smtClean="0"/>
              <a:t>16.03.2017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6436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9D5F6-4296-47A2-AE42-D9153D542677}" type="datetime1">
              <a:rPr lang="de-DE" smtClean="0"/>
              <a:t>16.03.2017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2829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5512183-C31C-41B4-8D5B-8F2FD2DD4FB5}" type="datetime1">
              <a:rPr lang="de-DE" smtClean="0"/>
              <a:t>16.03.2017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7114A3-BFF3-441B-8EE5-CE8191EE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7521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Wärmelehre:</a:t>
            </a:r>
            <a:br>
              <a:rPr lang="de-DE" dirty="0"/>
            </a:br>
            <a:r>
              <a:rPr lang="de-DE" dirty="0"/>
              <a:t>Dampfdruckkurve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383916"/>
            <a:ext cx="9144000" cy="1655762"/>
          </a:xfrm>
        </p:spPr>
        <p:txBody>
          <a:bodyPr/>
          <a:lstStyle/>
          <a:p>
            <a:r>
              <a:rPr lang="de-DE" dirty="0"/>
              <a:t>Von: Moritz Berger, Gerald Kolter, Tim </a:t>
            </a:r>
            <a:r>
              <a:rPr lang="de-DE" dirty="0" err="1"/>
              <a:t>Herbermann</a:t>
            </a:r>
            <a:r>
              <a:rPr lang="de-DE" dirty="0"/>
              <a:t>, Sebastian Siebert</a:t>
            </a:r>
          </a:p>
        </p:txBody>
      </p:sp>
    </p:spTree>
    <p:extLst>
      <p:ext uri="{BB962C8B-B14F-4D97-AF65-F5344CB8AC3E}">
        <p14:creationId xmlns:p14="http://schemas.microsoft.com/office/powerpoint/2010/main" val="2025280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4240" y="140677"/>
            <a:ext cx="10515600" cy="1325562"/>
          </a:xfrm>
        </p:spPr>
        <p:txBody>
          <a:bodyPr/>
          <a:lstStyle/>
          <a:p>
            <a:r>
              <a:rPr lang="de-DE" dirty="0"/>
              <a:t>Rohdaten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10</a:t>
            </a:fld>
            <a:endParaRPr lang="de-DE"/>
          </a:p>
        </p:txBody>
      </p:sp>
      <p:pic>
        <p:nvPicPr>
          <p:cNvPr id="6" name="Inhaltsplatzhalter 1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1322"/>
            <a:ext cx="6302326" cy="4707049"/>
          </a:xfrm>
        </p:spPr>
      </p:pic>
      <p:pic>
        <p:nvPicPr>
          <p:cNvPr id="7" name="Inhaltsplatzhalter 1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040" y="1607711"/>
            <a:ext cx="6469960" cy="4832251"/>
          </a:xfrm>
        </p:spPr>
      </p:pic>
      <p:sp>
        <p:nvSpPr>
          <p:cNvPr id="8" name="Textfeld 7"/>
          <p:cNvSpPr txBox="1"/>
          <p:nvPr/>
        </p:nvSpPr>
        <p:spPr>
          <a:xfrm>
            <a:off x="1772529" y="1842868"/>
            <a:ext cx="2490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Rohdaten A </a:t>
            </a:r>
            <a:r>
              <a:rPr lang="de-DE" dirty="0" err="1"/>
              <a:t>tranformiert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7711871" y="1842868"/>
            <a:ext cx="2490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Rohdaten B </a:t>
            </a:r>
            <a:r>
              <a:rPr lang="de-DE" dirty="0" err="1"/>
              <a:t>tranformiert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8405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81686"/>
          </a:xfrm>
        </p:spPr>
        <p:txBody>
          <a:bodyPr/>
          <a:lstStyle/>
          <a:p>
            <a:r>
              <a:rPr lang="de-DE" dirty="0"/>
              <a:t>Versuch A: lokaler Fit</a:t>
            </a: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2846"/>
            <a:ext cx="6189785" cy="4190818"/>
          </a:xfrm>
        </p:spPr>
      </p:pic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11</a:t>
            </a:fld>
            <a:endParaRPr lang="de-DE" dirty="0"/>
          </a:p>
        </p:txBody>
      </p:sp>
      <p:pic>
        <p:nvPicPr>
          <p:cNvPr id="5" name="Inhaltsplatzhalt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215" y="842846"/>
            <a:ext cx="6189785" cy="4190817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" y="4590000"/>
            <a:ext cx="5688000" cy="1840493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000" y="4589999"/>
            <a:ext cx="5521846" cy="188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247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6730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111906"/>
            <a:ext cx="10515600" cy="1325563"/>
          </a:xfrm>
        </p:spPr>
        <p:txBody>
          <a:bodyPr/>
          <a:lstStyle/>
          <a:p>
            <a:r>
              <a:rPr lang="de-DE" dirty="0"/>
              <a:t>Versuch A: Ergebnisse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5446"/>
            <a:ext cx="6384777" cy="4768630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13</a:t>
            </a:fld>
            <a:endParaRPr lang="de-DE"/>
          </a:p>
        </p:txBody>
      </p:sp>
      <p:pic>
        <p:nvPicPr>
          <p:cNvPr id="7" name="Inhaltsplatzhalt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798" y="1259054"/>
            <a:ext cx="6385202" cy="4768948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2126659" y="1437469"/>
            <a:ext cx="2391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Ergebnisse Versuch A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7808368" y="1437469"/>
            <a:ext cx="2382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Ergebnisse Versuch B</a:t>
            </a:r>
          </a:p>
        </p:txBody>
      </p:sp>
      <p:sp>
        <p:nvSpPr>
          <p:cNvPr id="10" name="Smiley 9"/>
          <p:cNvSpPr/>
          <p:nvPr/>
        </p:nvSpPr>
        <p:spPr>
          <a:xfrm>
            <a:off x="2583859" y="4498932"/>
            <a:ext cx="914400" cy="914400"/>
          </a:xfrm>
          <a:prstGeom prst="smileyFace">
            <a:avLst>
              <a:gd name="adj" fmla="val 4653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Denkblase: wolkenförmig 10"/>
          <p:cNvSpPr/>
          <p:nvPr/>
        </p:nvSpPr>
        <p:spPr>
          <a:xfrm>
            <a:off x="2791185" y="3205679"/>
            <a:ext cx="2371384" cy="1054113"/>
          </a:xfrm>
          <a:prstGeom prst="cloudCallout">
            <a:avLst>
              <a:gd name="adj1" fmla="val -24986"/>
              <a:gd name="adj2" fmla="val 75845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This </a:t>
            </a:r>
            <a:r>
              <a:rPr lang="de-DE" dirty="0" err="1">
                <a:solidFill>
                  <a:schemeClr val="tx1"/>
                </a:solidFill>
              </a:rPr>
              <a:t>is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fine</a:t>
            </a:r>
            <a:r>
              <a:rPr lang="de-DE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25435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8765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Grundlagen</a:t>
            </a:r>
          </a:p>
          <a:p>
            <a:r>
              <a:rPr lang="de-DE" dirty="0"/>
              <a:t>Aufbau</a:t>
            </a:r>
          </a:p>
          <a:p>
            <a:r>
              <a:rPr lang="de-DE" dirty="0"/>
              <a:t>Durchführung</a:t>
            </a:r>
          </a:p>
          <a:p>
            <a:r>
              <a:rPr lang="de-DE" dirty="0"/>
              <a:t>Auswertung Versuch A</a:t>
            </a:r>
          </a:p>
          <a:p>
            <a:pPr lvl="1"/>
            <a:r>
              <a:rPr lang="de-DE" dirty="0"/>
              <a:t>Rauschmessung</a:t>
            </a:r>
          </a:p>
          <a:p>
            <a:pPr lvl="1"/>
            <a:r>
              <a:rPr lang="de-DE" dirty="0"/>
              <a:t>Kalibrierung</a:t>
            </a:r>
          </a:p>
          <a:p>
            <a:pPr lvl="1"/>
            <a:r>
              <a:rPr lang="de-DE" dirty="0"/>
              <a:t>Rohdaten</a:t>
            </a:r>
          </a:p>
          <a:p>
            <a:pPr lvl="1"/>
            <a:r>
              <a:rPr lang="de-DE" dirty="0"/>
              <a:t>Lokaler Fit</a:t>
            </a:r>
          </a:p>
          <a:p>
            <a:pPr lvl="1"/>
            <a:r>
              <a:rPr lang="de-DE" dirty="0"/>
              <a:t>Ergebnisse</a:t>
            </a:r>
          </a:p>
          <a:p>
            <a:r>
              <a:rPr lang="de-DE" dirty="0"/>
              <a:t>Auswertung Versuch B</a:t>
            </a:r>
          </a:p>
          <a:p>
            <a:pPr lvl="1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6459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Ziel</a:t>
                </a:r>
              </a:p>
              <a:p>
                <a:pPr lvl="1"/>
                <a:r>
                  <a:rPr lang="de-DE" dirty="0"/>
                  <a:t>Vermessung der Dampfdruckkurve</a:t>
                </a:r>
              </a:p>
              <a:p>
                <a:pPr lvl="1"/>
                <a:r>
                  <a:rPr lang="de-DE" dirty="0"/>
                  <a:t>Bestimmung Verdampfungsenthalpie</a:t>
                </a:r>
              </a:p>
              <a:p>
                <a:r>
                  <a:rPr lang="de-DE" dirty="0" err="1"/>
                  <a:t>Clausius</a:t>
                </a:r>
                <a:r>
                  <a:rPr lang="de-DE" dirty="0"/>
                  <a:t>-</a:t>
                </a:r>
                <a:r>
                  <a:rPr lang="de-DE" dirty="0" err="1"/>
                  <a:t>Clapeyron</a:t>
                </a:r>
                <a:r>
                  <a:rPr lang="de-DE" dirty="0"/>
                  <a:t>-Gleichung: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𝑑𝑝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𝑔𝑎𝑠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𝑓𝑙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ü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𝑠𝑠𝑖𝑔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de-DE" dirty="0"/>
              </a:p>
              <a:p>
                <a:r>
                  <a:rPr lang="de-DE" dirty="0"/>
                  <a:t>Falls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𝑓𝑙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ü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𝑠𝑠𝑖𝑔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und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nicht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abh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ä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ngig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von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de-DE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de-DE" dirty="0"/>
              </a:p>
              <a:p>
                <a:pPr lvl="1"/>
                <a:endParaRPr lang="de-DE" dirty="0"/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771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Aufbau</a:t>
            </a:r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4</a:t>
            </a:fld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5936565" y="2968284"/>
            <a:ext cx="2518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----Thermometer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4927154" y="464234"/>
            <a:ext cx="201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---Drucksensor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2616590" y="4853353"/>
            <a:ext cx="1904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Heizpilz--------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285755" y="5767753"/>
            <a:ext cx="5819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---Dreiwegehahn verbunden mit Handpumpe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7638757" y="4783014"/>
            <a:ext cx="114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--CASSY</a:t>
            </a:r>
          </a:p>
        </p:txBody>
      </p:sp>
    </p:spTree>
    <p:extLst>
      <p:ext uri="{BB962C8B-B14F-4D97-AF65-F5344CB8AC3E}">
        <p14:creationId xmlns:p14="http://schemas.microsoft.com/office/powerpoint/2010/main" val="599430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39773"/>
          </a:xfrm>
        </p:spPr>
        <p:txBody>
          <a:bodyPr>
            <a:normAutofit/>
          </a:bodyPr>
          <a:lstStyle/>
          <a:p>
            <a:r>
              <a:rPr lang="de-DE" dirty="0"/>
              <a:t>Rauschmessung der Sensoren</a:t>
            </a:r>
          </a:p>
          <a:p>
            <a:r>
              <a:rPr lang="de-DE" dirty="0"/>
              <a:t>Kalibrierung des Temperatursensors</a:t>
            </a:r>
          </a:p>
          <a:p>
            <a:pPr lvl="1"/>
            <a:r>
              <a:rPr lang="de-DE" dirty="0"/>
              <a:t>In Eiswasser(0°C)</a:t>
            </a:r>
          </a:p>
          <a:p>
            <a:pPr lvl="1"/>
            <a:r>
              <a:rPr lang="de-DE" dirty="0"/>
              <a:t>In kochendem Wasser(100°C)</a:t>
            </a:r>
          </a:p>
          <a:p>
            <a:r>
              <a:rPr lang="de-DE" dirty="0"/>
              <a:t>Gasdichtigkeitsmessung</a:t>
            </a:r>
          </a:p>
          <a:p>
            <a:pPr lvl="1"/>
            <a:r>
              <a:rPr lang="de-DE" dirty="0"/>
              <a:t>Vorher: Unterdruck durch Handpumpe</a:t>
            </a:r>
          </a:p>
          <a:p>
            <a:pPr lvl="1"/>
            <a:r>
              <a:rPr lang="de-DE" dirty="0"/>
              <a:t>Nachher: Unterdruck durch abkühlendes Wasser</a:t>
            </a:r>
          </a:p>
          <a:p>
            <a:r>
              <a:rPr lang="de-DE" dirty="0"/>
              <a:t>Hauptversuch:</a:t>
            </a:r>
          </a:p>
          <a:p>
            <a:pPr lvl="1"/>
            <a:r>
              <a:rPr lang="de-DE" dirty="0"/>
              <a:t>Erwärmung mit geöffnetem Auslass</a:t>
            </a:r>
          </a:p>
          <a:p>
            <a:pPr lvl="1"/>
            <a:r>
              <a:rPr lang="de-DE" dirty="0"/>
              <a:t>Messung von Temperatur/Druck, bis Wasser aufhört zu sieden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2153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Auswertung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1791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753794" y="191771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/>
              <a:t>Rauschmessung</a:t>
            </a:r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17334"/>
            <a:ext cx="6274413" cy="4686202"/>
          </a:xfrm>
        </p:spPr>
      </p:pic>
      <p:pic>
        <p:nvPicPr>
          <p:cNvPr id="10" name="Inhaltsplatzhalter 9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754" y="1461381"/>
            <a:ext cx="6424245" cy="4798108"/>
          </a:xfrm>
        </p:spPr>
      </p:pic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4877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Kalibrierung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91322"/>
            <a:ext cx="6907234" cy="5158841"/>
          </a:xfrm>
        </p:spPr>
      </p:pic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8</a:t>
            </a:fld>
            <a:endParaRPr lang="de-DE"/>
          </a:p>
        </p:txBody>
      </p:sp>
      <p:graphicFrame>
        <p:nvGraphicFramePr>
          <p:cNvPr id="26" name="Inhaltsplatzhalt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1506965"/>
              </p:ext>
            </p:extLst>
          </p:nvPr>
        </p:nvGraphicFramePr>
        <p:xfrm>
          <a:off x="6274185" y="2321168"/>
          <a:ext cx="5824029" cy="13667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41343">
                  <a:extLst>
                    <a:ext uri="{9D8B030D-6E8A-4147-A177-3AD203B41FA5}">
                      <a16:colId xmlns:a16="http://schemas.microsoft.com/office/drawing/2014/main" val="18093476"/>
                    </a:ext>
                  </a:extLst>
                </a:gridCol>
                <a:gridCol w="1941343">
                  <a:extLst>
                    <a:ext uri="{9D8B030D-6E8A-4147-A177-3AD203B41FA5}">
                      <a16:colId xmlns:a16="http://schemas.microsoft.com/office/drawing/2014/main" val="4091520332"/>
                    </a:ext>
                  </a:extLst>
                </a:gridCol>
                <a:gridCol w="1941343">
                  <a:extLst>
                    <a:ext uri="{9D8B030D-6E8A-4147-A177-3AD203B41FA5}">
                      <a16:colId xmlns:a16="http://schemas.microsoft.com/office/drawing/2014/main" val="1487175826"/>
                    </a:ext>
                  </a:extLst>
                </a:gridCol>
              </a:tblGrid>
              <a:tr h="478302">
                <a:tc>
                  <a:txBody>
                    <a:bodyPr/>
                    <a:lstStyle/>
                    <a:p>
                      <a:r>
                        <a:rPr lang="de-DE" sz="2000" baseline="0" dirty="0" err="1"/>
                        <a:t>T_erwartet</a:t>
                      </a:r>
                      <a:r>
                        <a:rPr lang="de-DE" sz="2000" baseline="0" dirty="0"/>
                        <a:t>[°C]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aseline="0" dirty="0" err="1"/>
                        <a:t>T_VersuchA</a:t>
                      </a:r>
                      <a:r>
                        <a:rPr lang="de-DE" sz="2000" baseline="0" dirty="0"/>
                        <a:t>[°C]</a:t>
                      </a:r>
                      <a:endParaRPr lang="de-DE" sz="2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aseline="0" dirty="0" err="1"/>
                        <a:t>T_VersuchB</a:t>
                      </a:r>
                      <a:r>
                        <a:rPr lang="de-DE" sz="2000" baseline="0" dirty="0"/>
                        <a:t>[°C]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459043"/>
                  </a:ext>
                </a:extLst>
              </a:tr>
              <a:tr h="444243">
                <a:tc>
                  <a:txBody>
                    <a:bodyPr/>
                    <a:lstStyle/>
                    <a:p>
                      <a:r>
                        <a:rPr lang="de-DE" sz="2000" baseline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aseline="0" dirty="0"/>
                        <a:t>2.12+/-0.12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aseline="0" dirty="0"/>
                        <a:t>0.52+/-0.17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63338"/>
                  </a:ext>
                </a:extLst>
              </a:tr>
              <a:tr h="444243">
                <a:tc>
                  <a:txBody>
                    <a:bodyPr/>
                    <a:lstStyle/>
                    <a:p>
                      <a:r>
                        <a:rPr lang="de-DE" sz="2000" baseline="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aseline="0" dirty="0"/>
                        <a:t>99.39+/-0.14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aseline="0" dirty="0"/>
                        <a:t>99.24+/-0.09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121817"/>
                  </a:ext>
                </a:extLst>
              </a:tr>
            </a:tbl>
          </a:graphicData>
        </a:graphic>
      </p:graphicFrame>
      <p:graphicFrame>
        <p:nvGraphicFramePr>
          <p:cNvPr id="27" name="Tabel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486200"/>
              </p:ext>
            </p:extLst>
          </p:nvPr>
        </p:nvGraphicFramePr>
        <p:xfrm>
          <a:off x="6274185" y="3892891"/>
          <a:ext cx="5824029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41343">
                  <a:extLst>
                    <a:ext uri="{9D8B030D-6E8A-4147-A177-3AD203B41FA5}">
                      <a16:colId xmlns:a16="http://schemas.microsoft.com/office/drawing/2014/main" val="3133636295"/>
                    </a:ext>
                  </a:extLst>
                </a:gridCol>
                <a:gridCol w="1941343">
                  <a:extLst>
                    <a:ext uri="{9D8B030D-6E8A-4147-A177-3AD203B41FA5}">
                      <a16:colId xmlns:a16="http://schemas.microsoft.com/office/drawing/2014/main" val="991748033"/>
                    </a:ext>
                  </a:extLst>
                </a:gridCol>
                <a:gridCol w="1941343">
                  <a:extLst>
                    <a:ext uri="{9D8B030D-6E8A-4147-A177-3AD203B41FA5}">
                      <a16:colId xmlns:a16="http://schemas.microsoft.com/office/drawing/2014/main" val="3175946905"/>
                    </a:ext>
                  </a:extLst>
                </a:gridCol>
              </a:tblGrid>
              <a:tr h="393419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Versuch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Versuch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59240"/>
                  </a:ext>
                </a:extLst>
              </a:tr>
              <a:tr h="393419">
                <a:tc>
                  <a:txBody>
                    <a:bodyPr/>
                    <a:lstStyle/>
                    <a:p>
                      <a:r>
                        <a:rPr lang="de-DE" sz="2000" dirty="0"/>
                        <a:t>Steigung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1.028+/-0.002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1.013+/-0.002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356468"/>
                  </a:ext>
                </a:extLst>
              </a:tr>
              <a:tr h="393419">
                <a:tc>
                  <a:txBody>
                    <a:bodyPr/>
                    <a:lstStyle/>
                    <a:p>
                      <a:r>
                        <a:rPr lang="de-DE" sz="2000" dirty="0"/>
                        <a:t>Offset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-2.1801+/-0.0003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-0.5304+/-0.0002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537281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feld 28"/>
              <p:cNvSpPr txBox="1"/>
              <p:nvPr/>
            </p:nvSpPr>
            <p:spPr>
              <a:xfrm>
                <a:off x="6907235" y="5493867"/>
                <a:ext cx="4453492" cy="3994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𝑒𝑟𝑤𝑎𝑟𝑡𝑒𝑡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𝑔𝑒𝑚𝑒𝑠𝑠𝑒𝑛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29" name="Textfeld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235" y="5493867"/>
                <a:ext cx="4453492" cy="399405"/>
              </a:xfrm>
              <a:prstGeom prst="rect">
                <a:avLst/>
              </a:prstGeom>
              <a:blipFill>
                <a:blip r:embed="rId4"/>
                <a:stretch>
                  <a:fillRect b="-212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4700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51452" y="107680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/>
              <a:t>Rohdaten</a:t>
            </a:r>
          </a:p>
        </p:txBody>
      </p:sp>
      <p:pic>
        <p:nvPicPr>
          <p:cNvPr id="11" name="Inhaltsplatzhalter 10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3244"/>
            <a:ext cx="6358597" cy="4749077"/>
          </a:xfrm>
        </p:spPr>
      </p:pic>
      <p:sp>
        <p:nvSpPr>
          <p:cNvPr id="19" name="Foliennummernplatzhalt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9</a:t>
            </a:fld>
            <a:endParaRPr lang="de-DE"/>
          </a:p>
        </p:txBody>
      </p:sp>
      <p:pic>
        <p:nvPicPr>
          <p:cNvPr id="12" name="Inhaltsplatzhalter 10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754" y="1433243"/>
            <a:ext cx="6424246" cy="4798108"/>
          </a:xfrm>
        </p:spPr>
      </p:pic>
      <p:sp>
        <p:nvSpPr>
          <p:cNvPr id="5" name="Textfeld 4"/>
          <p:cNvSpPr txBox="1"/>
          <p:nvPr/>
        </p:nvSpPr>
        <p:spPr>
          <a:xfrm>
            <a:off x="4023360" y="167405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9791114" y="167405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656295532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299</Words>
  <Application>Microsoft Office PowerPoint</Application>
  <PresentationFormat>Breitbild</PresentationFormat>
  <Paragraphs>89</Paragraphs>
  <Slides>14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9" baseType="lpstr">
      <vt:lpstr>Calibri</vt:lpstr>
      <vt:lpstr>Calibri Light</vt:lpstr>
      <vt:lpstr>Cambria Math</vt:lpstr>
      <vt:lpstr>Wingdings 2</vt:lpstr>
      <vt:lpstr>HDOfficeLightV0</vt:lpstr>
      <vt:lpstr>Wärmelehre: Dampfdruckkurve</vt:lpstr>
      <vt:lpstr>Gliederung</vt:lpstr>
      <vt:lpstr>Grundlagen</vt:lpstr>
      <vt:lpstr>Aufbau</vt:lpstr>
      <vt:lpstr>Durchführung</vt:lpstr>
      <vt:lpstr>Auswertung</vt:lpstr>
      <vt:lpstr>Rauschmessung</vt:lpstr>
      <vt:lpstr>Kalibrierung</vt:lpstr>
      <vt:lpstr>Rohdaten</vt:lpstr>
      <vt:lpstr>Rohdaten</vt:lpstr>
      <vt:lpstr>Versuch A: lokaler Fit</vt:lpstr>
      <vt:lpstr>Ergebnisse</vt:lpstr>
      <vt:lpstr>Versuch A: Ergebnisse</vt:lpstr>
      <vt:lpstr>Fazit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Wärmelehre: Dampfdruckkurve</dc:title>
  <dc:creator>Moritz Berger</dc:creator>
  <cp:lastModifiedBy>Moritz Berger</cp:lastModifiedBy>
  <cp:revision>22</cp:revision>
  <dcterms:created xsi:type="dcterms:W3CDTF">2017-03-16T10:40:48Z</dcterms:created>
  <dcterms:modified xsi:type="dcterms:W3CDTF">2017-03-16T15:08:48Z</dcterms:modified>
</cp:coreProperties>
</file>